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6B4A6A-3642-4F6E-90E2-40FC4031C715}">
  <a:tblStyle styleId="{B36B4A6A-3642-4F6E-90E2-40FC4031C7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f27958e3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f27958e3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f27958e30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f27958e30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f27958e3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f27958e3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f27958e30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f27958e30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1a341d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1a341d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1a341d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1a341d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1a341de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1a341de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1a341de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1a341de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1a341de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1a341de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1a341de5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1a341de5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f27958e3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f27958e3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1a341de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1a341de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1a341de5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1a341de5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0b392d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0b392d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1a34717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1a34717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0b392da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0b392da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0b392da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0b392da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1a34717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1a34717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f27958e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f27958e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92b383f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92b383f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27958e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f27958e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f27958e3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f27958e3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f27958e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f27958e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f27958e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f27958e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f27958e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f27958e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92b383f8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292b383f8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92b383f8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92b383f8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d174c9a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d174c9a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f27958e3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f27958e3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f27958e3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f27958e3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f27958e3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f27958e3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f27958e3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f27958e3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f27958e3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f27958e3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f27958e3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f27958e3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f27958e3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f27958e3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f27958e3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f27958e30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kaggle.com/datasets/fedesoriano/stroke-prediction-dataset?resource=download&amp;select=healthcare-dataset-stroke-data.csv" TargetMode="External"/><Relationship Id="rId4" Type="http://schemas.openxmlformats.org/officeDocument/2006/relationships/hyperlink" Target="https://www.kaggle.com/datasets/kamilpytlak/personal-key-indicators-of-heart-disease?resource=downlo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38075" y="1322450"/>
            <a:ext cx="90060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Cardiovascular Disease Prediction: </a:t>
            </a:r>
            <a:r>
              <a:rPr lang="en" sz="3000"/>
              <a:t>Machine Learning Models and Tableau</a:t>
            </a:r>
            <a:endParaRPr sz="3000"/>
          </a:p>
        </p:txBody>
      </p:sp>
      <p:sp>
        <p:nvSpPr>
          <p:cNvPr id="87" name="Google Shape;87;p13"/>
          <p:cNvSpPr txBox="1"/>
          <p:nvPr>
            <p:ph idx="1" type="subTitle"/>
          </p:nvPr>
        </p:nvSpPr>
        <p:spPr>
          <a:xfrm>
            <a:off x="727950" y="3397275"/>
            <a:ext cx="7688100" cy="11421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688"/>
              <a:buNone/>
            </a:pPr>
            <a:r>
              <a:rPr b="1" lang="en" sz="1625">
                <a:solidFill>
                  <a:schemeClr val="dk2"/>
                </a:solidFill>
                <a:latin typeface="Raleway"/>
                <a:ea typeface="Raleway"/>
                <a:cs typeface="Raleway"/>
                <a:sym typeface="Raleway"/>
              </a:rPr>
              <a:t>Presented by: </a:t>
            </a:r>
            <a:endParaRPr b="1" sz="1625">
              <a:solidFill>
                <a:schemeClr val="dk2"/>
              </a:solidFill>
              <a:latin typeface="Raleway"/>
              <a:ea typeface="Raleway"/>
              <a:cs typeface="Raleway"/>
              <a:sym typeface="Raleway"/>
            </a:endParaRPr>
          </a:p>
          <a:p>
            <a:pPr indent="0" lvl="0" marL="0" rtl="0" algn="ctr">
              <a:lnSpc>
                <a:spcPct val="80000"/>
              </a:lnSpc>
              <a:spcBef>
                <a:spcPts val="0"/>
              </a:spcBef>
              <a:spcAft>
                <a:spcPts val="0"/>
              </a:spcAft>
              <a:buSzPts val="688"/>
              <a:buNone/>
            </a:pPr>
            <a:r>
              <a:rPr b="1" lang="en" sz="1625">
                <a:solidFill>
                  <a:schemeClr val="dk2"/>
                </a:solidFill>
                <a:latin typeface="Raleway"/>
                <a:ea typeface="Raleway"/>
                <a:cs typeface="Raleway"/>
                <a:sym typeface="Raleway"/>
              </a:rPr>
              <a:t>Ian Lloyd, Janki Shah, Crisaldry Brito Rodriguez, </a:t>
            </a:r>
            <a:endParaRPr b="1" sz="1625">
              <a:solidFill>
                <a:schemeClr val="dk2"/>
              </a:solidFill>
              <a:latin typeface="Raleway"/>
              <a:ea typeface="Raleway"/>
              <a:cs typeface="Raleway"/>
              <a:sym typeface="Raleway"/>
            </a:endParaRPr>
          </a:p>
          <a:p>
            <a:pPr indent="0" lvl="0" marL="0" rtl="0" algn="ctr">
              <a:lnSpc>
                <a:spcPct val="80000"/>
              </a:lnSpc>
              <a:spcBef>
                <a:spcPts val="0"/>
              </a:spcBef>
              <a:spcAft>
                <a:spcPts val="0"/>
              </a:spcAft>
              <a:buSzPts val="688"/>
              <a:buNone/>
            </a:pPr>
            <a:r>
              <a:rPr b="1" lang="en" sz="1625">
                <a:solidFill>
                  <a:schemeClr val="dk2"/>
                </a:solidFill>
                <a:latin typeface="Raleway"/>
                <a:ea typeface="Raleway"/>
                <a:cs typeface="Raleway"/>
                <a:sym typeface="Raleway"/>
              </a:rPr>
              <a:t>Darya Naymon and Devorah Zweig</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60400" y="1318650"/>
            <a:ext cx="892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Sample Groups: Heart Disease Dataset</a:t>
            </a:r>
            <a:endParaRPr/>
          </a:p>
        </p:txBody>
      </p:sp>
      <p:pic>
        <p:nvPicPr>
          <p:cNvPr id="147" name="Google Shape;147;p22"/>
          <p:cNvPicPr preferRelativeResize="0"/>
          <p:nvPr/>
        </p:nvPicPr>
        <p:blipFill>
          <a:blip r:embed="rId3">
            <a:alphaModFix/>
          </a:blip>
          <a:stretch>
            <a:fillRect/>
          </a:stretch>
        </p:blipFill>
        <p:spPr>
          <a:xfrm>
            <a:off x="302050" y="2884500"/>
            <a:ext cx="2407948" cy="2259000"/>
          </a:xfrm>
          <a:prstGeom prst="rect">
            <a:avLst/>
          </a:prstGeom>
          <a:noFill/>
          <a:ln>
            <a:noFill/>
          </a:ln>
        </p:spPr>
      </p:pic>
      <p:pic>
        <p:nvPicPr>
          <p:cNvPr id="148" name="Google Shape;148;p22"/>
          <p:cNvPicPr preferRelativeResize="0"/>
          <p:nvPr/>
        </p:nvPicPr>
        <p:blipFill rotWithShape="1">
          <a:blip r:embed="rId4">
            <a:alphaModFix/>
          </a:blip>
          <a:srcRect b="0" l="11773" r="17259" t="4489"/>
          <a:stretch/>
        </p:blipFill>
        <p:spPr>
          <a:xfrm>
            <a:off x="2873825" y="2884507"/>
            <a:ext cx="1819000" cy="2258994"/>
          </a:xfrm>
          <a:prstGeom prst="rect">
            <a:avLst/>
          </a:prstGeom>
          <a:noFill/>
          <a:ln>
            <a:noFill/>
          </a:ln>
        </p:spPr>
      </p:pic>
      <p:pic>
        <p:nvPicPr>
          <p:cNvPr id="149" name="Google Shape;149;p22"/>
          <p:cNvPicPr preferRelativeResize="0"/>
          <p:nvPr/>
        </p:nvPicPr>
        <p:blipFill rotWithShape="1">
          <a:blip r:embed="rId5">
            <a:alphaModFix/>
          </a:blip>
          <a:srcRect b="0" l="4909" r="12446" t="0"/>
          <a:stretch/>
        </p:blipFill>
        <p:spPr>
          <a:xfrm>
            <a:off x="4782325" y="2987750"/>
            <a:ext cx="2407950" cy="2097750"/>
          </a:xfrm>
          <a:prstGeom prst="rect">
            <a:avLst/>
          </a:prstGeom>
          <a:noFill/>
          <a:ln>
            <a:noFill/>
          </a:ln>
        </p:spPr>
      </p:pic>
      <p:pic>
        <p:nvPicPr>
          <p:cNvPr id="150" name="Google Shape;150;p22"/>
          <p:cNvPicPr preferRelativeResize="0"/>
          <p:nvPr/>
        </p:nvPicPr>
        <p:blipFill>
          <a:blip r:embed="rId6">
            <a:alphaModFix/>
          </a:blip>
          <a:stretch>
            <a:fillRect/>
          </a:stretch>
        </p:blipFill>
        <p:spPr>
          <a:xfrm>
            <a:off x="7214700" y="3034825"/>
            <a:ext cx="1892925" cy="2050674"/>
          </a:xfrm>
          <a:prstGeom prst="rect">
            <a:avLst/>
          </a:prstGeom>
          <a:noFill/>
          <a:ln>
            <a:noFill/>
          </a:ln>
        </p:spPr>
      </p:pic>
      <p:pic>
        <p:nvPicPr>
          <p:cNvPr id="151" name="Google Shape;151;p22"/>
          <p:cNvPicPr preferRelativeResize="0"/>
          <p:nvPr/>
        </p:nvPicPr>
        <p:blipFill rotWithShape="1">
          <a:blip r:embed="rId7">
            <a:alphaModFix/>
          </a:blip>
          <a:srcRect b="0" l="0" r="6872" t="0"/>
          <a:stretch/>
        </p:blipFill>
        <p:spPr>
          <a:xfrm>
            <a:off x="8025924" y="2155900"/>
            <a:ext cx="1118075" cy="113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0" y="152400"/>
            <a:ext cx="7018168" cy="4838698"/>
          </a:xfrm>
          <a:prstGeom prst="rect">
            <a:avLst/>
          </a:prstGeom>
          <a:noFill/>
          <a:ln>
            <a:noFill/>
          </a:ln>
        </p:spPr>
      </p:pic>
      <p:sp>
        <p:nvSpPr>
          <p:cNvPr id="157" name="Google Shape;157;p23"/>
          <p:cNvSpPr txBox="1"/>
          <p:nvPr/>
        </p:nvSpPr>
        <p:spPr>
          <a:xfrm>
            <a:off x="7154300" y="699025"/>
            <a:ext cx="18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8" name="Google Shape;158;p23"/>
          <p:cNvSpPr txBox="1"/>
          <p:nvPr/>
        </p:nvSpPr>
        <p:spPr>
          <a:xfrm>
            <a:off x="7162925" y="966575"/>
            <a:ext cx="17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9" name="Google Shape;159;p23"/>
          <p:cNvSpPr txBox="1"/>
          <p:nvPr/>
        </p:nvSpPr>
        <p:spPr>
          <a:xfrm>
            <a:off x="7037825" y="755400"/>
            <a:ext cx="2002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comparison is not entirely fair because the dataset primarily consists of white individuals [75.48%]. Different races are not equally represented. However, it's worth noting that among younger Asian and Hispanic individuals, the likelihood of developing heart disease is higher compared to white individuals.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body"/>
          </p:nvPr>
        </p:nvSpPr>
        <p:spPr>
          <a:xfrm>
            <a:off x="7476150" y="871625"/>
            <a:ext cx="1668000" cy="3468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According to the data set, the highest prevalence of heart disease, diabetes, asthma, and kidney disease occurs among individuals aged 50 to 75. Additionally, there is a decrease in the incidence of these tracked diseases from the age range of 70-74 to 75-79.</a:t>
            </a:r>
            <a:endParaRPr/>
          </a:p>
          <a:p>
            <a:pPr indent="0" lvl="0" marL="0" rtl="0" algn="l">
              <a:spcBef>
                <a:spcPts val="1200"/>
              </a:spcBef>
              <a:spcAft>
                <a:spcPts val="1200"/>
              </a:spcAft>
              <a:buNone/>
            </a:pPr>
            <a:r>
              <a:t/>
            </a:r>
            <a:endParaRPr/>
          </a:p>
        </p:txBody>
      </p:sp>
      <p:pic>
        <p:nvPicPr>
          <p:cNvPr id="165" name="Google Shape;165;p24"/>
          <p:cNvPicPr preferRelativeResize="0"/>
          <p:nvPr/>
        </p:nvPicPr>
        <p:blipFill>
          <a:blip r:embed="rId3">
            <a:alphaModFix/>
          </a:blip>
          <a:stretch>
            <a:fillRect/>
          </a:stretch>
        </p:blipFill>
        <p:spPr>
          <a:xfrm>
            <a:off x="3" y="0"/>
            <a:ext cx="7476147"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5827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1" name="Google Shape;171;p25"/>
          <p:cNvPicPr preferRelativeResize="0"/>
          <p:nvPr/>
        </p:nvPicPr>
        <p:blipFill>
          <a:blip r:embed="rId3">
            <a:alphaModFix/>
          </a:blip>
          <a:stretch>
            <a:fillRect/>
          </a:stretch>
        </p:blipFill>
        <p:spPr>
          <a:xfrm>
            <a:off x="152400" y="687600"/>
            <a:ext cx="8839198" cy="2214572"/>
          </a:xfrm>
          <a:prstGeom prst="rect">
            <a:avLst/>
          </a:prstGeom>
          <a:noFill/>
          <a:ln>
            <a:noFill/>
          </a:ln>
        </p:spPr>
      </p:pic>
      <p:sp>
        <p:nvSpPr>
          <p:cNvPr id="172" name="Google Shape;172;p25"/>
          <p:cNvSpPr txBox="1"/>
          <p:nvPr/>
        </p:nvSpPr>
        <p:spPr>
          <a:xfrm>
            <a:off x="1251350" y="2994625"/>
            <a:ext cx="7249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Analyzing the data set, we can observe that among alcohol drinkers and smokers, males constitute the majority of individuals with heart disease.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terms of race, both Asian and American Indian males represent more than 70% of heart disease cases within their respective racial groups. Similarly, amongst the observed races, Black women and White women, account for over 37% of individuals affected by heart disease within their racial categories.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9625"/>
            <a:ext cx="76884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t>
            </a:r>
            <a:r>
              <a:rPr lang="en"/>
              <a:t>Stroke?</a:t>
            </a:r>
            <a:endParaRPr/>
          </a:p>
        </p:txBody>
      </p:sp>
      <p:sp>
        <p:nvSpPr>
          <p:cNvPr id="178" name="Google Shape;178;p26"/>
          <p:cNvSpPr txBox="1"/>
          <p:nvPr/>
        </p:nvSpPr>
        <p:spPr>
          <a:xfrm>
            <a:off x="786425" y="1986075"/>
            <a:ext cx="7624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 stroke occurs when something blocks blood supply to part of the brain or when blood vessel in the brain bursts.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 either case, parts of brain become damaged or die.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And this can cause lasting brain damage, long-term disability or even death.</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CDC says, “Time lost is brain lost. Every minute counts.”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But detecting a stroke in its early stages brings numerous advantages like reduce brain damages and other complications , prevent disability and in some cases even deaths.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Our goal is to create machine learning model for early detection of Stroke.</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1319625"/>
            <a:ext cx="76884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Dataset ETL - Extract</a:t>
            </a:r>
            <a:endParaRPr/>
          </a:p>
        </p:txBody>
      </p:sp>
      <p:pic>
        <p:nvPicPr>
          <p:cNvPr id="184" name="Google Shape;184;p27"/>
          <p:cNvPicPr preferRelativeResize="0"/>
          <p:nvPr/>
        </p:nvPicPr>
        <p:blipFill>
          <a:blip r:embed="rId3">
            <a:alphaModFix/>
          </a:blip>
          <a:stretch>
            <a:fillRect/>
          </a:stretch>
        </p:blipFill>
        <p:spPr>
          <a:xfrm>
            <a:off x="232400" y="1853850"/>
            <a:ext cx="5512602" cy="2731475"/>
          </a:xfrm>
          <a:prstGeom prst="rect">
            <a:avLst/>
          </a:prstGeom>
          <a:noFill/>
          <a:ln cap="flat" cmpd="sng" w="19050">
            <a:solidFill>
              <a:schemeClr val="dk1"/>
            </a:solidFill>
            <a:prstDash val="solid"/>
            <a:round/>
            <a:headEnd len="sm" w="sm" type="none"/>
            <a:tailEnd len="sm" w="sm" type="none"/>
          </a:ln>
        </p:spPr>
      </p:pic>
      <p:sp>
        <p:nvSpPr>
          <p:cNvPr id="185" name="Google Shape;185;p27"/>
          <p:cNvSpPr txBox="1"/>
          <p:nvPr/>
        </p:nvSpPr>
        <p:spPr>
          <a:xfrm>
            <a:off x="6171525" y="1853850"/>
            <a:ext cx="2665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Extracted the data from Kaggle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Dataset has about 5100 Entries and 12 Columns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Dataset contains numeric and categorical values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9625"/>
            <a:ext cx="76884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Dataset ETL - Transform</a:t>
            </a:r>
            <a:endParaRPr/>
          </a:p>
        </p:txBody>
      </p:sp>
      <p:pic>
        <p:nvPicPr>
          <p:cNvPr id="191" name="Google Shape;191;p28"/>
          <p:cNvPicPr preferRelativeResize="0"/>
          <p:nvPr/>
        </p:nvPicPr>
        <p:blipFill>
          <a:blip r:embed="rId3">
            <a:alphaModFix/>
          </a:blip>
          <a:stretch>
            <a:fillRect/>
          </a:stretch>
        </p:blipFill>
        <p:spPr>
          <a:xfrm>
            <a:off x="152425" y="4205175"/>
            <a:ext cx="5331775" cy="614425"/>
          </a:xfrm>
          <a:prstGeom prst="rect">
            <a:avLst/>
          </a:prstGeom>
          <a:noFill/>
          <a:ln cap="flat" cmpd="sng" w="19050">
            <a:solidFill>
              <a:schemeClr val="dk2"/>
            </a:solidFill>
            <a:prstDash val="solid"/>
            <a:round/>
            <a:headEnd len="sm" w="sm" type="none"/>
            <a:tailEnd len="sm" w="sm" type="none"/>
          </a:ln>
        </p:spPr>
      </p:pic>
      <p:pic>
        <p:nvPicPr>
          <p:cNvPr id="192" name="Google Shape;192;p28"/>
          <p:cNvPicPr preferRelativeResize="0"/>
          <p:nvPr/>
        </p:nvPicPr>
        <p:blipFill>
          <a:blip r:embed="rId4">
            <a:alphaModFix/>
          </a:blip>
          <a:stretch>
            <a:fillRect/>
          </a:stretch>
        </p:blipFill>
        <p:spPr>
          <a:xfrm>
            <a:off x="152425" y="1853840"/>
            <a:ext cx="1890211" cy="2218034"/>
          </a:xfrm>
          <a:prstGeom prst="rect">
            <a:avLst/>
          </a:prstGeom>
          <a:noFill/>
          <a:ln cap="flat" cmpd="sng" w="19050">
            <a:solidFill>
              <a:schemeClr val="dk2"/>
            </a:solidFill>
            <a:prstDash val="solid"/>
            <a:round/>
            <a:headEnd len="sm" w="sm" type="none"/>
            <a:tailEnd len="sm" w="sm" type="none"/>
          </a:ln>
        </p:spPr>
      </p:pic>
      <p:sp>
        <p:nvSpPr>
          <p:cNvPr id="193" name="Google Shape;193;p28"/>
          <p:cNvSpPr txBox="1"/>
          <p:nvPr/>
        </p:nvSpPr>
        <p:spPr>
          <a:xfrm>
            <a:off x="5705000" y="1853850"/>
            <a:ext cx="3012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Cleaned the dataset  for further analysis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Found some NaNs in the bmi column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Used fillna() method with mean bim for each age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Dropped the id column which has no impact on data analysis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Dropped entry from Gender column where it said Other (since it was just 1 instance)</a:t>
            </a:r>
            <a:endParaRPr>
              <a:latin typeface="Lato"/>
              <a:ea typeface="Lato"/>
              <a:cs typeface="Lato"/>
              <a:sym typeface="Lato"/>
            </a:endParaRPr>
          </a:p>
        </p:txBody>
      </p:sp>
      <p:pic>
        <p:nvPicPr>
          <p:cNvPr id="194" name="Google Shape;194;p28"/>
          <p:cNvPicPr preferRelativeResize="0"/>
          <p:nvPr/>
        </p:nvPicPr>
        <p:blipFill>
          <a:blip r:embed="rId5">
            <a:alphaModFix/>
          </a:blip>
          <a:stretch>
            <a:fillRect/>
          </a:stretch>
        </p:blipFill>
        <p:spPr>
          <a:xfrm>
            <a:off x="2185875" y="1853850"/>
            <a:ext cx="3012600" cy="1205900"/>
          </a:xfrm>
          <a:prstGeom prst="rect">
            <a:avLst/>
          </a:prstGeom>
          <a:noFill/>
          <a:ln cap="flat" cmpd="sng" w="19050">
            <a:solidFill>
              <a:schemeClr val="dk2"/>
            </a:solidFill>
            <a:prstDash val="solid"/>
            <a:round/>
            <a:headEnd len="sm" w="sm" type="none"/>
            <a:tailEnd len="sm" w="sm" type="none"/>
          </a:ln>
        </p:spPr>
      </p:pic>
      <p:pic>
        <p:nvPicPr>
          <p:cNvPr id="195" name="Google Shape;195;p28"/>
          <p:cNvPicPr preferRelativeResize="0"/>
          <p:nvPr/>
        </p:nvPicPr>
        <p:blipFill>
          <a:blip r:embed="rId6">
            <a:alphaModFix/>
          </a:blip>
          <a:stretch>
            <a:fillRect/>
          </a:stretch>
        </p:blipFill>
        <p:spPr>
          <a:xfrm>
            <a:off x="2185863" y="3345675"/>
            <a:ext cx="3572449" cy="304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Dataset ETL - Load</a:t>
            </a:r>
            <a:endParaRPr/>
          </a:p>
        </p:txBody>
      </p:sp>
      <p:pic>
        <p:nvPicPr>
          <p:cNvPr id="201" name="Google Shape;201;p29"/>
          <p:cNvPicPr preferRelativeResize="0"/>
          <p:nvPr/>
        </p:nvPicPr>
        <p:blipFill>
          <a:blip r:embed="rId3">
            <a:alphaModFix/>
          </a:blip>
          <a:stretch>
            <a:fillRect/>
          </a:stretch>
        </p:blipFill>
        <p:spPr>
          <a:xfrm>
            <a:off x="401850" y="2012750"/>
            <a:ext cx="4823300" cy="1332950"/>
          </a:xfrm>
          <a:prstGeom prst="rect">
            <a:avLst/>
          </a:prstGeom>
          <a:noFill/>
          <a:ln cap="flat" cmpd="sng" w="19050">
            <a:solidFill>
              <a:schemeClr val="dk2"/>
            </a:solidFill>
            <a:prstDash val="solid"/>
            <a:round/>
            <a:headEnd len="sm" w="sm" type="none"/>
            <a:tailEnd len="sm" w="sm" type="none"/>
          </a:ln>
        </p:spPr>
      </p:pic>
      <p:sp>
        <p:nvSpPr>
          <p:cNvPr id="202" name="Google Shape;202;p29"/>
          <p:cNvSpPr txBox="1"/>
          <p:nvPr/>
        </p:nvSpPr>
        <p:spPr>
          <a:xfrm>
            <a:off x="5465075" y="2012750"/>
            <a:ext cx="3438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Loaded clean data to the Sqlite Database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After running  the classification algorithms on cleaned dataset, I  stored the model in pickle files for our disease prediction API.</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final model acquired 98.9% accuracy score.</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727650" y="1260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Data Analysis For Target Variable</a:t>
            </a:r>
            <a:endParaRPr/>
          </a:p>
        </p:txBody>
      </p:sp>
      <p:pic>
        <p:nvPicPr>
          <p:cNvPr id="208" name="Google Shape;208;p30"/>
          <p:cNvPicPr preferRelativeResize="0"/>
          <p:nvPr/>
        </p:nvPicPr>
        <p:blipFill>
          <a:blip r:embed="rId3">
            <a:alphaModFix/>
          </a:blip>
          <a:stretch>
            <a:fillRect/>
          </a:stretch>
        </p:blipFill>
        <p:spPr>
          <a:xfrm>
            <a:off x="54050" y="1971725"/>
            <a:ext cx="2998401" cy="2749100"/>
          </a:xfrm>
          <a:prstGeom prst="rect">
            <a:avLst/>
          </a:prstGeom>
          <a:noFill/>
          <a:ln cap="flat" cmpd="sng" w="19050">
            <a:solidFill>
              <a:schemeClr val="dk2"/>
            </a:solidFill>
            <a:prstDash val="solid"/>
            <a:round/>
            <a:headEnd len="sm" w="sm" type="none"/>
            <a:tailEnd len="sm" w="sm" type="none"/>
          </a:ln>
        </p:spPr>
      </p:pic>
      <p:sp>
        <p:nvSpPr>
          <p:cNvPr id="209" name="Google Shape;209;p30"/>
          <p:cNvSpPr txBox="1"/>
          <p:nvPr/>
        </p:nvSpPr>
        <p:spPr>
          <a:xfrm>
            <a:off x="6198475" y="1971725"/>
            <a:ext cx="2785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As you can see that stroke dataset is highly imbalanced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Challenges related to imbalanced dataset are a) Biased Predictions and b) Misleading Accuracy</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10" name="Google Shape;210;p30"/>
          <p:cNvPicPr preferRelativeResize="0"/>
          <p:nvPr/>
        </p:nvPicPr>
        <p:blipFill>
          <a:blip r:embed="rId4">
            <a:alphaModFix/>
          </a:blip>
          <a:stretch>
            <a:fillRect/>
          </a:stretch>
        </p:blipFill>
        <p:spPr>
          <a:xfrm>
            <a:off x="3279325" y="1971725"/>
            <a:ext cx="2919150" cy="2749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266300"/>
            <a:ext cx="7688700" cy="48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to Mitigating Imbalance Dataset</a:t>
            </a:r>
            <a:endParaRPr/>
          </a:p>
        </p:txBody>
      </p:sp>
      <p:pic>
        <p:nvPicPr>
          <p:cNvPr id="216" name="Google Shape;216;p31"/>
          <p:cNvPicPr preferRelativeResize="0"/>
          <p:nvPr/>
        </p:nvPicPr>
        <p:blipFill>
          <a:blip r:embed="rId3">
            <a:alphaModFix/>
          </a:blip>
          <a:stretch>
            <a:fillRect/>
          </a:stretch>
        </p:blipFill>
        <p:spPr>
          <a:xfrm>
            <a:off x="778863" y="3450100"/>
            <a:ext cx="3793126" cy="1456725"/>
          </a:xfrm>
          <a:prstGeom prst="rect">
            <a:avLst/>
          </a:prstGeom>
          <a:noFill/>
          <a:ln cap="flat" cmpd="sng" w="19050">
            <a:solidFill>
              <a:schemeClr val="dk2"/>
            </a:solidFill>
            <a:prstDash val="solid"/>
            <a:round/>
            <a:headEnd len="sm" w="sm" type="none"/>
            <a:tailEnd len="sm" w="sm" type="none"/>
          </a:ln>
        </p:spPr>
      </p:pic>
      <p:sp>
        <p:nvSpPr>
          <p:cNvPr id="217" name="Google Shape;217;p31"/>
          <p:cNvSpPr txBox="1"/>
          <p:nvPr/>
        </p:nvSpPr>
        <p:spPr>
          <a:xfrm>
            <a:off x="4398725" y="1972600"/>
            <a:ext cx="4465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To overcome this problem, I used SMOTE (Synthetic Minority Oversampling Technique) and random oversampling techniques with different classification algorithms.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As you can , I have oversampled the minority class by resampling. </a:t>
            </a:r>
            <a:endParaRPr>
              <a:latin typeface="Lato"/>
              <a:ea typeface="Lato"/>
              <a:cs typeface="Lato"/>
              <a:sym typeface="Lato"/>
            </a:endParaRPr>
          </a:p>
        </p:txBody>
      </p:sp>
      <p:pic>
        <p:nvPicPr>
          <p:cNvPr id="218" name="Google Shape;218;p31"/>
          <p:cNvPicPr preferRelativeResize="0"/>
          <p:nvPr/>
        </p:nvPicPr>
        <p:blipFill>
          <a:blip r:embed="rId4">
            <a:alphaModFix/>
          </a:blip>
          <a:stretch>
            <a:fillRect/>
          </a:stretch>
        </p:blipFill>
        <p:spPr>
          <a:xfrm>
            <a:off x="778875" y="1899550"/>
            <a:ext cx="3793126" cy="13443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Statement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D1C1D"/>
                </a:solidFill>
                <a:latin typeface="Arial"/>
                <a:ea typeface="Arial"/>
                <a:cs typeface="Arial"/>
                <a:sym typeface="Arial"/>
              </a:rPr>
              <a:t>What is the possibility of a person getting a cardiovascular disease based on specific indicators?</a:t>
            </a:r>
            <a:endParaRPr sz="1200">
              <a:solidFill>
                <a:srgbClr val="1D1C1D"/>
              </a:solidFill>
              <a:latin typeface="Arial"/>
              <a:ea typeface="Arial"/>
              <a:cs typeface="Arial"/>
              <a:sym typeface="Arial"/>
            </a:endParaRPr>
          </a:p>
          <a:p>
            <a:pPr indent="0" lvl="0" marL="0" rtl="0" algn="l">
              <a:spcBef>
                <a:spcPts val="0"/>
              </a:spcBef>
              <a:spcAft>
                <a:spcPts val="0"/>
              </a:spcAft>
              <a:buNone/>
            </a:pPr>
            <a:r>
              <a:t/>
            </a:r>
            <a:endParaRPr sz="1200">
              <a:solidFill>
                <a:srgbClr val="1D1C1D"/>
              </a:solidFill>
              <a:latin typeface="Arial"/>
              <a:ea typeface="Arial"/>
              <a:cs typeface="Arial"/>
              <a:sym typeface="Arial"/>
            </a:endParaRPr>
          </a:p>
          <a:p>
            <a:pPr indent="0" lvl="0" marL="0" rtl="0" algn="l">
              <a:spcBef>
                <a:spcPts val="0"/>
              </a:spcBef>
              <a:spcAft>
                <a:spcPts val="0"/>
              </a:spcAft>
              <a:buNone/>
            </a:pPr>
            <a:r>
              <a:rPr lang="en" sz="1200">
                <a:solidFill>
                  <a:srgbClr val="1D1C1D"/>
                </a:solidFill>
                <a:latin typeface="Arial"/>
                <a:ea typeface="Arial"/>
                <a:cs typeface="Arial"/>
                <a:sym typeface="Arial"/>
              </a:rPr>
              <a:t>The project aims to develop models that will provide predictions on if a person will get a cardiovascular disease [Model 1: Stroke, Model 2: Heart Failure] based on a series of questions asked.</a:t>
            </a:r>
            <a:endParaRPr sz="1200">
              <a:solidFill>
                <a:srgbClr val="1D1C1D"/>
              </a:solidFill>
              <a:latin typeface="Arial"/>
              <a:ea typeface="Arial"/>
              <a:cs typeface="Arial"/>
              <a:sym typeface="Arial"/>
            </a:endParaRPr>
          </a:p>
          <a:p>
            <a:pPr indent="0" lvl="0" marL="0" rtl="0" algn="l">
              <a:spcBef>
                <a:spcPts val="0"/>
              </a:spcBef>
              <a:spcAft>
                <a:spcPts val="0"/>
              </a:spcAft>
              <a:buNone/>
            </a:pPr>
            <a:r>
              <a:t/>
            </a:r>
            <a:endParaRPr sz="1200">
              <a:solidFill>
                <a:srgbClr val="1D1C1D"/>
              </a:solidFill>
              <a:latin typeface="Arial"/>
              <a:ea typeface="Arial"/>
              <a:cs typeface="Arial"/>
              <a:sym typeface="Arial"/>
            </a:endParaRPr>
          </a:p>
          <a:p>
            <a:pPr indent="0" lvl="0" marL="0" rtl="0" algn="l">
              <a:spcBef>
                <a:spcPts val="0"/>
              </a:spcBef>
              <a:spcAft>
                <a:spcPts val="0"/>
              </a:spcAft>
              <a:buNone/>
            </a:pPr>
            <a:r>
              <a:rPr lang="en" sz="1200">
                <a:solidFill>
                  <a:srgbClr val="1D1C1D"/>
                </a:solidFill>
                <a:latin typeface="Arial"/>
                <a:ea typeface="Arial"/>
                <a:cs typeface="Arial"/>
                <a:sym typeface="Arial"/>
              </a:rPr>
              <a:t>The group analyzed two cardiovascular datasets, one looking at stroke and the other one looking at heart failure. </a:t>
            </a:r>
            <a:r>
              <a:rPr lang="en" sz="1200">
                <a:solidFill>
                  <a:srgbClr val="1D1C1D"/>
                </a:solidFill>
                <a:latin typeface="Arial"/>
                <a:ea typeface="Arial"/>
                <a:cs typeface="Arial"/>
                <a:sym typeface="Arial"/>
              </a:rPr>
              <a:t> </a:t>
            </a:r>
            <a:endParaRPr sz="1200">
              <a:solidFill>
                <a:srgbClr val="1D1C1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727650" y="1199650"/>
            <a:ext cx="7688700" cy="48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 Flow of building the models</a:t>
            </a:r>
            <a:endParaRPr/>
          </a:p>
        </p:txBody>
      </p:sp>
      <p:sp>
        <p:nvSpPr>
          <p:cNvPr id="224" name="Google Shape;224;p32"/>
          <p:cNvSpPr txBox="1"/>
          <p:nvPr/>
        </p:nvSpPr>
        <p:spPr>
          <a:xfrm>
            <a:off x="813100" y="1839475"/>
            <a:ext cx="6464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Extracted data from data source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Cleaned up the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Observed the data distribution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Converted categorical data to numeric data with pd.get_dummies()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Applied oversampling techniques with smot.fit_resample() and ros.fit_resample()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Scaled the data using scaler.fit_tranform()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Split the data into train and test datasets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Train the model - Test the model - Make Predictions with Decision Tree and Random Forest classifiers.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727650" y="1199650"/>
            <a:ext cx="7688700" cy="48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 Accuracy Scores</a:t>
            </a:r>
            <a:endParaRPr/>
          </a:p>
        </p:txBody>
      </p:sp>
      <p:graphicFrame>
        <p:nvGraphicFramePr>
          <p:cNvPr id="230" name="Google Shape;230;p33"/>
          <p:cNvGraphicFramePr/>
          <p:nvPr/>
        </p:nvGraphicFramePr>
        <p:xfrm>
          <a:off x="276225" y="1773725"/>
          <a:ext cx="3000000" cy="3000000"/>
        </p:xfrm>
        <a:graphic>
          <a:graphicData uri="http://schemas.openxmlformats.org/drawingml/2006/table">
            <a:tbl>
              <a:tblPr>
                <a:noFill/>
                <a:tableStyleId>{B36B4A6A-3642-4F6E-90E2-40FC4031C715}</a:tableStyleId>
              </a:tblPr>
              <a:tblGrid>
                <a:gridCol w="2181225"/>
                <a:gridCol w="2066925"/>
                <a:gridCol w="1133475"/>
                <a:gridCol w="1114425"/>
                <a:gridCol w="1133475"/>
                <a:gridCol w="962025"/>
              </a:tblGrid>
              <a:tr h="228600">
                <a:tc rowSpan="2">
                  <a:txBody>
                    <a:bodyPr/>
                    <a:lstStyle/>
                    <a:p>
                      <a:pPr indent="0" lvl="0" marL="0" rtl="0" algn="l">
                        <a:spcBef>
                          <a:spcPts val="0"/>
                        </a:spcBef>
                        <a:spcAft>
                          <a:spcPts val="0"/>
                        </a:spcAft>
                        <a:buNone/>
                      </a:pPr>
                      <a:r>
                        <a:t/>
                      </a:r>
                      <a:endParaRPr/>
                    </a:p>
                  </a:txBody>
                  <a:tcPr marT="9525" marB="91425" marR="9525" marL="9525" anchor="b">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t>Accuracy  Score</a:t>
                      </a:r>
                      <a:endParaRPr b="1"/>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t>Precision</a:t>
                      </a:r>
                      <a:endParaRPr b="1"/>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t>Recall</a:t>
                      </a:r>
                      <a:endParaRPr b="1"/>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t>F1-score</a:t>
                      </a:r>
                      <a:endParaRPr b="1"/>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L cap="flat" cmpd="sng" w="6350">
                      <a:solidFill>
                        <a:srgbClr val="000000"/>
                      </a:solidFill>
                      <a:prstDash val="solid"/>
                      <a:round/>
                      <a:headEnd len="sm" w="sm" type="none"/>
                      <a:tailEnd len="sm" w="sm" type="none"/>
                    </a:lnL>
                  </a:tcPr>
                </a:tc>
              </a:tr>
              <a:tr h="228600">
                <a:tc vMerge="1"/>
                <a:tc vMerge="1"/>
                <a:tc vMerge="1"/>
                <a:tc vMerge="1"/>
                <a:tc vMerge="1"/>
                <a:tc>
                  <a:txBody>
                    <a:bodyPr/>
                    <a:lstStyle/>
                    <a:p>
                      <a:pPr indent="0" lvl="0" marL="0" rtl="0" algn="l">
                        <a:spcBef>
                          <a:spcPts val="0"/>
                        </a:spcBef>
                        <a:spcAft>
                          <a:spcPts val="0"/>
                        </a:spcAft>
                        <a:buNone/>
                      </a:pPr>
                      <a:r>
                        <a:t/>
                      </a:r>
                      <a:endParaRPr/>
                    </a:p>
                  </a:txBody>
                  <a:tcPr marT="9525" marB="91425" marR="9525" marL="9525" anchor="b">
                    <a:lnL cap="flat" cmpd="sng" w="6350">
                      <a:solidFill>
                        <a:srgbClr val="000000"/>
                      </a:solidFill>
                      <a:prstDash val="solid"/>
                      <a:round/>
                      <a:headEnd len="sm" w="sm" type="none"/>
                      <a:tailEnd len="sm" w="sm" type="none"/>
                    </a:lnL>
                    <a:lnB cap="flat" cmpd="sng" w="6350">
                      <a:solidFill>
                        <a:srgbClr val="000000"/>
                      </a:solidFill>
                      <a:prstDash val="solid"/>
                      <a:round/>
                      <a:headEnd len="sm" w="sm" type="none"/>
                      <a:tailEnd len="sm" w="sm" type="none"/>
                    </a:lnB>
                  </a:tcPr>
                </a:tc>
              </a:tr>
              <a:tr h="219075">
                <a:tc rowSpan="2">
                  <a:txBody>
                    <a:bodyPr/>
                    <a:lstStyle/>
                    <a:p>
                      <a:pPr indent="0" lvl="0" marL="0" rtl="0" algn="ctr">
                        <a:lnSpc>
                          <a:spcPct val="115000"/>
                        </a:lnSpc>
                        <a:spcBef>
                          <a:spcPts val="0"/>
                        </a:spcBef>
                        <a:spcAft>
                          <a:spcPts val="0"/>
                        </a:spcAft>
                        <a:buNone/>
                      </a:pPr>
                      <a:r>
                        <a:rPr b="1" lang="en"/>
                        <a:t>Model-1</a:t>
                      </a:r>
                      <a:r>
                        <a:rPr lang="en"/>
                        <a:t> </a:t>
                      </a:r>
                      <a:endParaRPr/>
                    </a:p>
                    <a:p>
                      <a:pPr indent="0" lvl="0" marL="0" rtl="0" algn="ctr">
                        <a:lnSpc>
                          <a:spcPct val="115000"/>
                        </a:lnSpc>
                        <a:spcBef>
                          <a:spcPts val="0"/>
                        </a:spcBef>
                        <a:spcAft>
                          <a:spcPts val="0"/>
                        </a:spcAft>
                        <a:buNone/>
                      </a:pPr>
                      <a:r>
                        <a:rPr lang="en"/>
                        <a:t>SMOTE+Decision Tree</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a:t>94.32%</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0.95</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0.93</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0.94</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 No 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19075">
                <a:tc vMerge="1"/>
                <a:tc vMerge="1"/>
                <a:tc>
                  <a:txBody>
                    <a:bodyPr/>
                    <a:lstStyle/>
                    <a:p>
                      <a:pPr indent="0" lvl="0" marL="0" rtl="0" algn="ctr">
                        <a:lnSpc>
                          <a:spcPct val="115000"/>
                        </a:lnSpc>
                        <a:spcBef>
                          <a:spcPts val="0"/>
                        </a:spcBef>
                        <a:spcAft>
                          <a:spcPts val="0"/>
                        </a:spcAft>
                        <a:buNone/>
                      </a:pPr>
                      <a:r>
                        <a:rPr lang="en" sz="1200"/>
                        <a:t>0.93</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0.96</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0.94</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28600">
                <a:tc rowSpan="2">
                  <a:txBody>
                    <a:bodyPr/>
                    <a:lstStyle/>
                    <a:p>
                      <a:pPr indent="0" lvl="0" marL="0" rtl="0" algn="ctr">
                        <a:lnSpc>
                          <a:spcPct val="115000"/>
                        </a:lnSpc>
                        <a:spcBef>
                          <a:spcPts val="0"/>
                        </a:spcBef>
                        <a:spcAft>
                          <a:spcPts val="0"/>
                        </a:spcAft>
                        <a:buNone/>
                      </a:pPr>
                      <a:r>
                        <a:rPr b="1" lang="en"/>
                        <a:t>Model-2 </a:t>
                      </a:r>
                      <a:r>
                        <a:rPr lang="en"/>
                        <a:t>SMOTE+RandomForest</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a:t>97.32%</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0.96</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0.99</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0.97</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No-Stroke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28600">
                <a:tc vMerge="1"/>
                <a:tc vMerge="1"/>
                <a:tc>
                  <a:txBody>
                    <a:bodyPr/>
                    <a:lstStyle/>
                    <a:p>
                      <a:pPr indent="0" lvl="0" marL="0" rtl="0" algn="ctr">
                        <a:lnSpc>
                          <a:spcPct val="115000"/>
                        </a:lnSpc>
                        <a:spcBef>
                          <a:spcPts val="0"/>
                        </a:spcBef>
                        <a:spcAft>
                          <a:spcPts val="0"/>
                        </a:spcAft>
                        <a:buNone/>
                      </a:pPr>
                      <a:r>
                        <a:rPr lang="en" sz="1200"/>
                        <a:t>0.99</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0.96</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0.97</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19075">
                <a:tc rowSpan="2">
                  <a:txBody>
                    <a:bodyPr/>
                    <a:lstStyle/>
                    <a:p>
                      <a:pPr indent="0" lvl="0" marL="0" rtl="0" algn="ctr">
                        <a:lnSpc>
                          <a:spcPct val="115000"/>
                        </a:lnSpc>
                        <a:spcBef>
                          <a:spcPts val="0"/>
                        </a:spcBef>
                        <a:spcAft>
                          <a:spcPts val="0"/>
                        </a:spcAft>
                        <a:buNone/>
                      </a:pPr>
                      <a:r>
                        <a:rPr b="1" lang="en"/>
                        <a:t>Model-3</a:t>
                      </a:r>
                      <a:r>
                        <a:rPr lang="en"/>
                        <a:t> ROS+DecisionTree</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a:t>97.16%</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1.00</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t>0.94</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0.97</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No-Stroke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19075">
                <a:tc vMerge="1"/>
                <a:tc vMerge="1"/>
                <a:tc>
                  <a:txBody>
                    <a:bodyPr/>
                    <a:lstStyle/>
                    <a:p>
                      <a:pPr indent="0" lvl="0" marL="0" rtl="0" algn="ctr">
                        <a:lnSpc>
                          <a:spcPct val="115000"/>
                        </a:lnSpc>
                        <a:spcBef>
                          <a:spcPts val="0"/>
                        </a:spcBef>
                        <a:spcAft>
                          <a:spcPts val="0"/>
                        </a:spcAft>
                        <a:buNone/>
                      </a:pPr>
                      <a:r>
                        <a:rPr lang="en" sz="1200"/>
                        <a:t>0.95</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1.00</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t>0.97</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19075">
                <a:tc rowSpan="2">
                  <a:txBody>
                    <a:bodyPr/>
                    <a:lstStyle/>
                    <a:p>
                      <a:pPr indent="0" lvl="0" marL="0" rtl="0" algn="ctr">
                        <a:lnSpc>
                          <a:spcPct val="115000"/>
                        </a:lnSpc>
                        <a:spcBef>
                          <a:spcPts val="0"/>
                        </a:spcBef>
                        <a:spcAft>
                          <a:spcPts val="0"/>
                        </a:spcAft>
                        <a:buNone/>
                      </a:pPr>
                      <a:r>
                        <a:rPr b="1" lang="en"/>
                        <a:t>Model-4</a:t>
                      </a:r>
                      <a:r>
                        <a:rPr lang="en"/>
                        <a:t> ROS+RandomForest</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rowSpan="2">
                  <a:txBody>
                    <a:bodyPr/>
                    <a:lstStyle/>
                    <a:p>
                      <a:pPr indent="0" lvl="0" marL="0" rtl="0" algn="ctr">
                        <a:lnSpc>
                          <a:spcPct val="115000"/>
                        </a:lnSpc>
                        <a:spcBef>
                          <a:spcPts val="0"/>
                        </a:spcBef>
                        <a:spcAft>
                          <a:spcPts val="0"/>
                        </a:spcAft>
                        <a:buNone/>
                      </a:pPr>
                      <a:r>
                        <a:rPr lang="en"/>
                        <a:t>98.97%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lang="en" sz="1200"/>
                        <a:t>1.00</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lang="en" sz="1200"/>
                        <a:t>0.98</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0.99</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No-Stroke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19075">
                <a:tc vMerge="1"/>
                <a:tc vMerge="1"/>
                <a:tc>
                  <a:txBody>
                    <a:bodyPr/>
                    <a:lstStyle/>
                    <a:p>
                      <a:pPr indent="0" lvl="0" marL="0" rtl="0" algn="ctr">
                        <a:lnSpc>
                          <a:spcPct val="115000"/>
                        </a:lnSpc>
                        <a:spcBef>
                          <a:spcPts val="0"/>
                        </a:spcBef>
                        <a:spcAft>
                          <a:spcPts val="0"/>
                        </a:spcAft>
                        <a:buNone/>
                      </a:pPr>
                      <a:r>
                        <a:rPr lang="en" sz="1200"/>
                        <a:t>0.98</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1.00</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lang="en" sz="1200"/>
                        <a:t>0.99</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Stroke</a:t>
                      </a:r>
                      <a:endParaRPr sz="12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Heart Disease - Data Extraction</a:t>
            </a:r>
            <a:endParaRPr/>
          </a:p>
        </p:txBody>
      </p:sp>
      <p:pic>
        <p:nvPicPr>
          <p:cNvPr id="236" name="Google Shape;236;p34"/>
          <p:cNvPicPr preferRelativeResize="0"/>
          <p:nvPr/>
        </p:nvPicPr>
        <p:blipFill>
          <a:blip r:embed="rId3">
            <a:alphaModFix/>
          </a:blip>
          <a:stretch>
            <a:fillRect/>
          </a:stretch>
        </p:blipFill>
        <p:spPr>
          <a:xfrm>
            <a:off x="486425" y="2063900"/>
            <a:ext cx="5405099" cy="2662150"/>
          </a:xfrm>
          <a:prstGeom prst="rect">
            <a:avLst/>
          </a:prstGeom>
          <a:noFill/>
          <a:ln>
            <a:noFill/>
          </a:ln>
        </p:spPr>
      </p:pic>
      <p:pic>
        <p:nvPicPr>
          <p:cNvPr id="237" name="Google Shape;237;p34"/>
          <p:cNvPicPr preferRelativeResize="0"/>
          <p:nvPr/>
        </p:nvPicPr>
        <p:blipFill>
          <a:blip r:embed="rId4">
            <a:alphaModFix/>
          </a:blip>
          <a:stretch>
            <a:fillRect/>
          </a:stretch>
        </p:blipFill>
        <p:spPr>
          <a:xfrm>
            <a:off x="6120949" y="1902550"/>
            <a:ext cx="2546199"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Transformation</a:t>
            </a:r>
            <a:endParaRPr/>
          </a:p>
        </p:txBody>
      </p:sp>
      <p:sp>
        <p:nvSpPr>
          <p:cNvPr id="243" name="Google Shape;24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35"/>
          <p:cNvPicPr preferRelativeResize="0"/>
          <p:nvPr/>
        </p:nvPicPr>
        <p:blipFill>
          <a:blip r:embed="rId3">
            <a:alphaModFix/>
          </a:blip>
          <a:stretch>
            <a:fillRect/>
          </a:stretch>
        </p:blipFill>
        <p:spPr>
          <a:xfrm>
            <a:off x="211225" y="1981450"/>
            <a:ext cx="3658676" cy="2905625"/>
          </a:xfrm>
          <a:prstGeom prst="rect">
            <a:avLst/>
          </a:prstGeom>
          <a:noFill/>
          <a:ln>
            <a:noFill/>
          </a:ln>
        </p:spPr>
      </p:pic>
      <p:pic>
        <p:nvPicPr>
          <p:cNvPr id="245" name="Google Shape;245;p35"/>
          <p:cNvPicPr preferRelativeResize="0"/>
          <p:nvPr/>
        </p:nvPicPr>
        <p:blipFill>
          <a:blip r:embed="rId4">
            <a:alphaModFix/>
          </a:blip>
          <a:stretch>
            <a:fillRect/>
          </a:stretch>
        </p:blipFill>
        <p:spPr>
          <a:xfrm>
            <a:off x="3995776" y="2693187"/>
            <a:ext cx="4839251" cy="148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Heart Disease - Model 1</a:t>
            </a:r>
            <a:endParaRPr/>
          </a:p>
        </p:txBody>
      </p:sp>
      <p:sp>
        <p:nvSpPr>
          <p:cNvPr id="251" name="Google Shape;251;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6"/>
          <p:cNvPicPr preferRelativeResize="0"/>
          <p:nvPr/>
        </p:nvPicPr>
        <p:blipFill>
          <a:blip r:embed="rId3">
            <a:alphaModFix/>
          </a:blip>
          <a:stretch>
            <a:fillRect/>
          </a:stretch>
        </p:blipFill>
        <p:spPr>
          <a:xfrm>
            <a:off x="4465799" y="2430675"/>
            <a:ext cx="4086225" cy="1557503"/>
          </a:xfrm>
          <a:prstGeom prst="rect">
            <a:avLst/>
          </a:prstGeom>
          <a:noFill/>
          <a:ln>
            <a:noFill/>
          </a:ln>
        </p:spPr>
      </p:pic>
      <p:pic>
        <p:nvPicPr>
          <p:cNvPr id="253" name="Google Shape;253;p36"/>
          <p:cNvPicPr preferRelativeResize="0"/>
          <p:nvPr/>
        </p:nvPicPr>
        <p:blipFill>
          <a:blip r:embed="rId4">
            <a:alphaModFix/>
          </a:blip>
          <a:stretch>
            <a:fillRect/>
          </a:stretch>
        </p:blipFill>
        <p:spPr>
          <a:xfrm>
            <a:off x="587800" y="1893836"/>
            <a:ext cx="3216722" cy="263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Heart Disease - Model 2</a:t>
            </a:r>
            <a:endParaRPr/>
          </a:p>
        </p:txBody>
      </p:sp>
      <p:pic>
        <p:nvPicPr>
          <p:cNvPr id="259" name="Google Shape;259;p37"/>
          <p:cNvPicPr preferRelativeResize="0"/>
          <p:nvPr/>
        </p:nvPicPr>
        <p:blipFill>
          <a:blip r:embed="rId3">
            <a:alphaModFix/>
          </a:blip>
          <a:stretch>
            <a:fillRect/>
          </a:stretch>
        </p:blipFill>
        <p:spPr>
          <a:xfrm>
            <a:off x="105249" y="1754387"/>
            <a:ext cx="2806301" cy="2938025"/>
          </a:xfrm>
          <a:prstGeom prst="rect">
            <a:avLst/>
          </a:prstGeom>
          <a:noFill/>
          <a:ln>
            <a:noFill/>
          </a:ln>
        </p:spPr>
      </p:pic>
      <p:pic>
        <p:nvPicPr>
          <p:cNvPr id="260" name="Google Shape;260;p37"/>
          <p:cNvPicPr preferRelativeResize="0"/>
          <p:nvPr/>
        </p:nvPicPr>
        <p:blipFill>
          <a:blip r:embed="rId4">
            <a:alphaModFix/>
          </a:blip>
          <a:stretch>
            <a:fillRect/>
          </a:stretch>
        </p:blipFill>
        <p:spPr>
          <a:xfrm>
            <a:off x="4424950" y="566925"/>
            <a:ext cx="3842875" cy="1618600"/>
          </a:xfrm>
          <a:prstGeom prst="rect">
            <a:avLst/>
          </a:prstGeom>
          <a:noFill/>
          <a:ln>
            <a:noFill/>
          </a:ln>
        </p:spPr>
      </p:pic>
      <p:pic>
        <p:nvPicPr>
          <p:cNvPr id="261" name="Google Shape;261;p37"/>
          <p:cNvPicPr preferRelativeResize="0"/>
          <p:nvPr/>
        </p:nvPicPr>
        <p:blipFill>
          <a:blip r:embed="rId5">
            <a:alphaModFix/>
          </a:blip>
          <a:stretch>
            <a:fillRect/>
          </a:stretch>
        </p:blipFill>
        <p:spPr>
          <a:xfrm>
            <a:off x="3496273" y="2366525"/>
            <a:ext cx="4476700" cy="224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Heart Disease - Model 2</a:t>
            </a:r>
            <a:endParaRPr/>
          </a:p>
          <a:p>
            <a:pPr indent="0" lvl="0" marL="0" rtl="0" algn="l">
              <a:spcBef>
                <a:spcPts val="0"/>
              </a:spcBef>
              <a:spcAft>
                <a:spcPts val="0"/>
              </a:spcAft>
              <a:buNone/>
            </a:pPr>
            <a:r>
              <a:t/>
            </a:r>
            <a:endParaRPr/>
          </a:p>
        </p:txBody>
      </p:sp>
      <p:sp>
        <p:nvSpPr>
          <p:cNvPr id="267" name="Google Shape;267;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8"/>
          <p:cNvPicPr preferRelativeResize="0"/>
          <p:nvPr/>
        </p:nvPicPr>
        <p:blipFill>
          <a:blip r:embed="rId3">
            <a:alphaModFix/>
          </a:blip>
          <a:stretch>
            <a:fillRect/>
          </a:stretch>
        </p:blipFill>
        <p:spPr>
          <a:xfrm>
            <a:off x="2386476" y="1853850"/>
            <a:ext cx="4371049" cy="2982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Attempts to Make Adjustments to Data Set</a:t>
            </a:r>
            <a:endParaRPr/>
          </a:p>
        </p:txBody>
      </p:sp>
      <p:sp>
        <p:nvSpPr>
          <p:cNvPr id="274" name="Google Shape;274;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39"/>
          <p:cNvPicPr preferRelativeResize="0"/>
          <p:nvPr/>
        </p:nvPicPr>
        <p:blipFill>
          <a:blip r:embed="rId3">
            <a:alphaModFix/>
          </a:blip>
          <a:stretch>
            <a:fillRect/>
          </a:stretch>
        </p:blipFill>
        <p:spPr>
          <a:xfrm>
            <a:off x="293738" y="2059925"/>
            <a:ext cx="4593675" cy="2298999"/>
          </a:xfrm>
          <a:prstGeom prst="rect">
            <a:avLst/>
          </a:prstGeom>
          <a:noFill/>
          <a:ln>
            <a:noFill/>
          </a:ln>
        </p:spPr>
      </p:pic>
      <p:pic>
        <p:nvPicPr>
          <p:cNvPr id="276" name="Google Shape;276;p39"/>
          <p:cNvPicPr preferRelativeResize="0"/>
          <p:nvPr/>
        </p:nvPicPr>
        <p:blipFill>
          <a:blip r:embed="rId4">
            <a:alphaModFix/>
          </a:blip>
          <a:stretch>
            <a:fillRect/>
          </a:stretch>
        </p:blipFill>
        <p:spPr>
          <a:xfrm>
            <a:off x="5166200" y="2078875"/>
            <a:ext cx="3287275" cy="2802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Alternate Machine Learning Models</a:t>
            </a:r>
            <a:endParaRPr/>
          </a:p>
        </p:txBody>
      </p:sp>
      <p:sp>
        <p:nvSpPr>
          <p:cNvPr id="282" name="Google Shape;282;p40"/>
          <p:cNvSpPr txBox="1"/>
          <p:nvPr>
            <p:ph idx="1" type="body"/>
          </p:nvPr>
        </p:nvSpPr>
        <p:spPr>
          <a:xfrm>
            <a:off x="729450" y="2078875"/>
            <a:ext cx="7059600" cy="105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additional to the </a:t>
            </a:r>
            <a:r>
              <a:rPr lang="en"/>
              <a:t>previously</a:t>
            </a:r>
            <a:r>
              <a:rPr lang="en"/>
              <a:t> </a:t>
            </a:r>
            <a:r>
              <a:rPr lang="en"/>
              <a:t>mentioned</a:t>
            </a:r>
            <a:r>
              <a:rPr lang="en"/>
              <a:t> models, several other models were developed using the Heart Disease dataset. </a:t>
            </a:r>
            <a:endParaRPr/>
          </a:p>
          <a:p>
            <a:pPr indent="-311150" lvl="0" marL="457200" rtl="0" algn="l">
              <a:spcBef>
                <a:spcPts val="0"/>
              </a:spcBef>
              <a:spcAft>
                <a:spcPts val="0"/>
              </a:spcAft>
              <a:buSzPts val="1300"/>
              <a:buChar char="●"/>
            </a:pPr>
            <a:r>
              <a:rPr lang="en"/>
              <a:t>To start with, the data was extracted, and then cleaned and organized. </a:t>
            </a:r>
            <a:endParaRPr/>
          </a:p>
        </p:txBody>
      </p:sp>
      <p:pic>
        <p:nvPicPr>
          <p:cNvPr id="283" name="Google Shape;283;p40"/>
          <p:cNvPicPr preferRelativeResize="0"/>
          <p:nvPr/>
        </p:nvPicPr>
        <p:blipFill>
          <a:blip r:embed="rId3">
            <a:alphaModFix/>
          </a:blip>
          <a:stretch>
            <a:fillRect/>
          </a:stretch>
        </p:blipFill>
        <p:spPr>
          <a:xfrm>
            <a:off x="880275" y="3040350"/>
            <a:ext cx="7383438" cy="1708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Identifying Important Variables</a:t>
            </a:r>
            <a:endParaRPr/>
          </a:p>
        </p:txBody>
      </p:sp>
      <p:sp>
        <p:nvSpPr>
          <p:cNvPr id="289" name="Google Shape;28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1"/>
          <p:cNvPicPr preferRelativeResize="0"/>
          <p:nvPr/>
        </p:nvPicPr>
        <p:blipFill>
          <a:blip r:embed="rId3">
            <a:alphaModFix/>
          </a:blip>
          <a:stretch>
            <a:fillRect/>
          </a:stretch>
        </p:blipFill>
        <p:spPr>
          <a:xfrm>
            <a:off x="223756" y="1972738"/>
            <a:ext cx="4151024" cy="2473374"/>
          </a:xfrm>
          <a:prstGeom prst="rect">
            <a:avLst/>
          </a:prstGeom>
          <a:noFill/>
          <a:ln>
            <a:noFill/>
          </a:ln>
        </p:spPr>
      </p:pic>
      <p:pic>
        <p:nvPicPr>
          <p:cNvPr id="291" name="Google Shape;291;p41"/>
          <p:cNvPicPr preferRelativeResize="0"/>
          <p:nvPr/>
        </p:nvPicPr>
        <p:blipFill>
          <a:blip r:embed="rId4">
            <a:alphaModFix/>
          </a:blip>
          <a:stretch>
            <a:fillRect/>
          </a:stretch>
        </p:blipFill>
        <p:spPr>
          <a:xfrm>
            <a:off x="3983275" y="2021662"/>
            <a:ext cx="5010826" cy="2375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Framing and Objectives</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Understanding the data </a:t>
            </a:r>
            <a:endParaRPr sz="1500"/>
          </a:p>
          <a:p>
            <a:pPr indent="-323850" lvl="0" marL="457200" rtl="0" algn="l">
              <a:spcBef>
                <a:spcPts val="0"/>
              </a:spcBef>
              <a:spcAft>
                <a:spcPts val="0"/>
              </a:spcAft>
              <a:buSzPts val="1500"/>
              <a:buAutoNum type="arabicPeriod"/>
            </a:pPr>
            <a:r>
              <a:rPr lang="en" sz="1500"/>
              <a:t>Processing for Data Visualization</a:t>
            </a:r>
            <a:endParaRPr sz="1500"/>
          </a:p>
          <a:p>
            <a:pPr indent="-323850" lvl="0" marL="457200" rtl="0" algn="l">
              <a:lnSpc>
                <a:spcPct val="100000"/>
              </a:lnSpc>
              <a:spcBef>
                <a:spcPts val="0"/>
              </a:spcBef>
              <a:spcAft>
                <a:spcPts val="0"/>
              </a:spcAft>
              <a:buSzPts val="1500"/>
              <a:buAutoNum type="arabicPeriod"/>
            </a:pPr>
            <a:r>
              <a:rPr lang="en" sz="1500"/>
              <a:t>Creating the Models</a:t>
            </a:r>
            <a:endParaRPr sz="1500"/>
          </a:p>
          <a:p>
            <a:pPr indent="-323850" lvl="0" marL="457200" rtl="0" algn="l">
              <a:lnSpc>
                <a:spcPct val="100000"/>
              </a:lnSpc>
              <a:spcBef>
                <a:spcPts val="0"/>
              </a:spcBef>
              <a:spcAft>
                <a:spcPts val="0"/>
              </a:spcAft>
              <a:buSzPts val="1500"/>
              <a:buAutoNum type="arabicPeriod"/>
            </a:pPr>
            <a:r>
              <a:rPr lang="en" sz="1500"/>
              <a:t>Indicating which variables have a significant effect on the likelihood of heart disease or stroke</a:t>
            </a:r>
            <a:endParaRPr sz="1500"/>
          </a:p>
          <a:p>
            <a:pPr indent="-323850" lvl="0" marL="457200" rtl="0" algn="l">
              <a:spcBef>
                <a:spcPts val="0"/>
              </a:spcBef>
              <a:spcAft>
                <a:spcPts val="0"/>
              </a:spcAft>
              <a:buSzPts val="1500"/>
              <a:buAutoNum type="arabicPeriod"/>
            </a:pPr>
            <a:r>
              <a:rPr lang="en" sz="1500"/>
              <a:t>Launching AWS Instance and Webpage for both Stroke and Heart Disease Tests</a:t>
            </a:r>
            <a:endParaRPr sz="1500"/>
          </a:p>
          <a:p>
            <a:pPr indent="0" lvl="0" marL="457200" rtl="0" algn="l">
              <a:lnSpc>
                <a:spcPct val="100000"/>
              </a:lnSpc>
              <a:spcBef>
                <a:spcPts val="12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Target Variable</a:t>
            </a:r>
            <a:endParaRPr/>
          </a:p>
        </p:txBody>
      </p:sp>
      <p:sp>
        <p:nvSpPr>
          <p:cNvPr id="297" name="Google Shape;297;p42"/>
          <p:cNvSpPr txBox="1"/>
          <p:nvPr>
            <p:ph idx="1" type="body"/>
          </p:nvPr>
        </p:nvSpPr>
        <p:spPr>
          <a:xfrm>
            <a:off x="729450" y="2078875"/>
            <a:ext cx="4624200" cy="2261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The next step was understanding the population through the dataset that was found. </a:t>
            </a:r>
            <a:endParaRPr sz="1400"/>
          </a:p>
          <a:p>
            <a:pPr indent="-317500" lvl="0" marL="457200" rtl="0" algn="l">
              <a:lnSpc>
                <a:spcPct val="115000"/>
              </a:lnSpc>
              <a:spcBef>
                <a:spcPts val="0"/>
              </a:spcBef>
              <a:spcAft>
                <a:spcPts val="0"/>
              </a:spcAft>
              <a:buSzPts val="1400"/>
              <a:buChar char="●"/>
            </a:pPr>
            <a:r>
              <a:rPr lang="en" sz="1400"/>
              <a:t>After finding the count of the people that had a heart disease vs. the amount that didn’t, a pie chart was created to visualize the </a:t>
            </a:r>
            <a:r>
              <a:rPr lang="en" sz="1400"/>
              <a:t>percentage of each. </a:t>
            </a:r>
            <a:endParaRPr sz="1400"/>
          </a:p>
          <a:p>
            <a:pPr indent="-317500" lvl="0" marL="457200" rtl="0" algn="l">
              <a:lnSpc>
                <a:spcPct val="115000"/>
              </a:lnSpc>
              <a:spcBef>
                <a:spcPts val="0"/>
              </a:spcBef>
              <a:spcAft>
                <a:spcPts val="0"/>
              </a:spcAft>
              <a:buSzPts val="1400"/>
              <a:buChar char="●"/>
            </a:pPr>
            <a:r>
              <a:rPr lang="en" sz="1400"/>
              <a:t>It can be seen here that the data is imbalance. Because of this, SMOTE was used to balance it. </a:t>
            </a:r>
            <a:endParaRPr sz="1400"/>
          </a:p>
        </p:txBody>
      </p:sp>
      <p:pic>
        <p:nvPicPr>
          <p:cNvPr id="298" name="Google Shape;298;p42"/>
          <p:cNvPicPr preferRelativeResize="0"/>
          <p:nvPr/>
        </p:nvPicPr>
        <p:blipFill>
          <a:blip r:embed="rId3">
            <a:alphaModFix/>
          </a:blip>
          <a:stretch>
            <a:fillRect/>
          </a:stretch>
        </p:blipFill>
        <p:spPr>
          <a:xfrm>
            <a:off x="5353650" y="1853850"/>
            <a:ext cx="3399825" cy="820914"/>
          </a:xfrm>
          <a:prstGeom prst="rect">
            <a:avLst/>
          </a:prstGeom>
          <a:noFill/>
          <a:ln>
            <a:noFill/>
          </a:ln>
        </p:spPr>
      </p:pic>
      <p:pic>
        <p:nvPicPr>
          <p:cNvPr id="299" name="Google Shape;299;p42"/>
          <p:cNvPicPr preferRelativeResize="0"/>
          <p:nvPr/>
        </p:nvPicPr>
        <p:blipFill>
          <a:blip r:embed="rId4">
            <a:alphaModFix/>
          </a:blip>
          <a:stretch>
            <a:fillRect/>
          </a:stretch>
        </p:blipFill>
        <p:spPr>
          <a:xfrm>
            <a:off x="5898000" y="2816464"/>
            <a:ext cx="2520139" cy="21639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the Models: Model 1</a:t>
            </a:r>
            <a:endParaRPr/>
          </a:p>
        </p:txBody>
      </p:sp>
      <p:sp>
        <p:nvSpPr>
          <p:cNvPr id="305" name="Google Shape;305;p43"/>
          <p:cNvSpPr txBox="1"/>
          <p:nvPr>
            <p:ph idx="1" type="body"/>
          </p:nvPr>
        </p:nvSpPr>
        <p:spPr>
          <a:xfrm>
            <a:off x="729450" y="2078875"/>
            <a:ext cx="7922100" cy="86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first model used was LogisticRegression. </a:t>
            </a:r>
            <a:endParaRPr/>
          </a:p>
          <a:p>
            <a:pPr indent="-311150" lvl="0" marL="457200" rtl="0" algn="l">
              <a:spcBef>
                <a:spcPts val="0"/>
              </a:spcBef>
              <a:spcAft>
                <a:spcPts val="0"/>
              </a:spcAft>
              <a:buSzPts val="1300"/>
              <a:buChar char="●"/>
            </a:pPr>
            <a:r>
              <a:rPr lang="en"/>
              <a:t>After running the analysis using the X and y variables, it was found to have an accuracy of 77%. </a:t>
            </a:r>
            <a:endParaRPr/>
          </a:p>
        </p:txBody>
      </p:sp>
      <p:pic>
        <p:nvPicPr>
          <p:cNvPr id="306" name="Google Shape;306;p43"/>
          <p:cNvPicPr preferRelativeResize="0"/>
          <p:nvPr/>
        </p:nvPicPr>
        <p:blipFill>
          <a:blip r:embed="rId3">
            <a:alphaModFix/>
          </a:blip>
          <a:stretch>
            <a:fillRect/>
          </a:stretch>
        </p:blipFill>
        <p:spPr>
          <a:xfrm>
            <a:off x="1426575" y="2944375"/>
            <a:ext cx="5736601" cy="1894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the Models: Part 2</a:t>
            </a:r>
            <a:endParaRPr/>
          </a:p>
        </p:txBody>
      </p:sp>
      <p:sp>
        <p:nvSpPr>
          <p:cNvPr id="312" name="Google Shape;312;p44"/>
          <p:cNvSpPr txBox="1"/>
          <p:nvPr>
            <p:ph idx="1" type="body"/>
          </p:nvPr>
        </p:nvSpPr>
        <p:spPr>
          <a:xfrm>
            <a:off x="729450" y="2078875"/>
            <a:ext cx="7688700" cy="109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other model used was RandomForestClassifier. </a:t>
            </a:r>
            <a:endParaRPr/>
          </a:p>
          <a:p>
            <a:pPr indent="-311150" lvl="0" marL="457200" rtl="0" algn="l">
              <a:spcBef>
                <a:spcPts val="0"/>
              </a:spcBef>
              <a:spcAft>
                <a:spcPts val="0"/>
              </a:spcAft>
              <a:buSzPts val="1300"/>
              <a:buChar char="●"/>
            </a:pPr>
            <a:r>
              <a:rPr lang="en"/>
              <a:t>After running the code, it was found to have about 91% accuracy. </a:t>
            </a:r>
            <a:endParaRPr/>
          </a:p>
          <a:p>
            <a:pPr indent="0" lvl="0" marL="0" rtl="0" algn="l">
              <a:spcBef>
                <a:spcPts val="1200"/>
              </a:spcBef>
              <a:spcAft>
                <a:spcPts val="1200"/>
              </a:spcAft>
              <a:buNone/>
            </a:pPr>
            <a:r>
              <a:t/>
            </a:r>
            <a:endParaRPr/>
          </a:p>
        </p:txBody>
      </p:sp>
      <p:pic>
        <p:nvPicPr>
          <p:cNvPr id="313" name="Google Shape;313;p44"/>
          <p:cNvPicPr preferRelativeResize="0"/>
          <p:nvPr/>
        </p:nvPicPr>
        <p:blipFill>
          <a:blip r:embed="rId3">
            <a:alphaModFix/>
          </a:blip>
          <a:stretch>
            <a:fillRect/>
          </a:stretch>
        </p:blipFill>
        <p:spPr>
          <a:xfrm>
            <a:off x="1447275" y="2666125"/>
            <a:ext cx="6253049" cy="21307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Launching AWS Instance</a:t>
            </a:r>
            <a:endParaRPr/>
          </a:p>
        </p:txBody>
      </p:sp>
      <p:sp>
        <p:nvSpPr>
          <p:cNvPr id="319" name="Google Shape;319;p45"/>
          <p:cNvSpPr txBox="1"/>
          <p:nvPr>
            <p:ph idx="1" type="body"/>
          </p:nvPr>
        </p:nvSpPr>
        <p:spPr>
          <a:xfrm>
            <a:off x="4640725" y="2006250"/>
            <a:ext cx="3944700" cy="29520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sz="1200"/>
              <a:t>Launching an AWS instance involved the process of creating and initializing a virtual server in the Amazon Elastic Compute Cloud (EC2) service.</a:t>
            </a:r>
            <a:endParaRPr sz="1200"/>
          </a:p>
          <a:p>
            <a:pPr indent="-304800" lvl="0" marL="457200" rtl="0" algn="l">
              <a:spcBef>
                <a:spcPts val="0"/>
              </a:spcBef>
              <a:spcAft>
                <a:spcPts val="0"/>
              </a:spcAft>
              <a:buSzPts val="1200"/>
              <a:buChar char="●"/>
            </a:pPr>
            <a:r>
              <a:rPr lang="en" sz="1200"/>
              <a:t>Configuring Instance Details - selecting the virtual network, security groups, user data scripts, and metadata.</a:t>
            </a:r>
            <a:endParaRPr sz="1200"/>
          </a:p>
          <a:p>
            <a:pPr indent="-304800" lvl="0" marL="457200" rtl="0" algn="l">
              <a:spcBef>
                <a:spcPts val="0"/>
              </a:spcBef>
              <a:spcAft>
                <a:spcPts val="0"/>
              </a:spcAft>
              <a:buSzPts val="1200"/>
              <a:buChar char="●"/>
            </a:pPr>
            <a:r>
              <a:rPr lang="en" sz="1200"/>
              <a:t>Configuring security - the rules for protocols, ports, and destination IP address</a:t>
            </a:r>
            <a:endParaRPr sz="1200"/>
          </a:p>
          <a:p>
            <a:pPr indent="-304800" lvl="0" marL="457200" rtl="0" algn="l">
              <a:spcBef>
                <a:spcPts val="0"/>
              </a:spcBef>
              <a:spcAft>
                <a:spcPts val="0"/>
              </a:spcAft>
              <a:buSzPts val="1200"/>
              <a:buChar char="●"/>
            </a:pPr>
            <a:r>
              <a:rPr lang="en" sz="1200"/>
              <a:t>Creating key pair is  for securely accessing our instance using SSH.</a:t>
            </a:r>
            <a:endParaRPr sz="1200"/>
          </a:p>
          <a:p>
            <a:pPr indent="-304800" lvl="0" marL="457200" rtl="0" algn="l">
              <a:spcBef>
                <a:spcPts val="0"/>
              </a:spcBef>
              <a:spcAft>
                <a:spcPts val="0"/>
              </a:spcAft>
              <a:buSzPts val="1200"/>
              <a:buChar char="●"/>
            </a:pPr>
            <a:r>
              <a:rPr lang="en" sz="1200"/>
              <a:t>Waiting for  instance to reach the "running" state and using  ID to view more details.</a:t>
            </a:r>
            <a:endParaRPr sz="1200"/>
          </a:p>
          <a:p>
            <a:pPr indent="0" lvl="0" marL="0" rtl="0" algn="l">
              <a:spcBef>
                <a:spcPts val="1200"/>
              </a:spcBef>
              <a:spcAft>
                <a:spcPts val="1200"/>
              </a:spcAft>
              <a:buNone/>
            </a:pPr>
            <a:r>
              <a:t/>
            </a:r>
            <a:endParaRPr/>
          </a:p>
        </p:txBody>
      </p:sp>
      <p:pic>
        <p:nvPicPr>
          <p:cNvPr id="320" name="Google Shape;320;p45"/>
          <p:cNvPicPr preferRelativeResize="0"/>
          <p:nvPr/>
        </p:nvPicPr>
        <p:blipFill>
          <a:blip r:embed="rId3">
            <a:alphaModFix/>
          </a:blip>
          <a:stretch>
            <a:fillRect/>
          </a:stretch>
        </p:blipFill>
        <p:spPr>
          <a:xfrm>
            <a:off x="152400" y="2006250"/>
            <a:ext cx="4335925" cy="20202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Launching https://jadecriada-test.bubbleapps.io/</a:t>
            </a:r>
            <a:endParaRPr/>
          </a:p>
        </p:txBody>
      </p:sp>
      <p:sp>
        <p:nvSpPr>
          <p:cNvPr id="326" name="Google Shape;326;p46"/>
          <p:cNvSpPr txBox="1"/>
          <p:nvPr>
            <p:ph idx="1" type="body"/>
          </p:nvPr>
        </p:nvSpPr>
        <p:spPr>
          <a:xfrm>
            <a:off x="729450" y="2078875"/>
            <a:ext cx="7688700" cy="286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Creating a new application on bubble.io</a:t>
            </a:r>
            <a:endParaRPr/>
          </a:p>
          <a:p>
            <a:pPr indent="-311150" lvl="0" marL="457200" rtl="0" algn="l">
              <a:spcBef>
                <a:spcPts val="0"/>
              </a:spcBef>
              <a:spcAft>
                <a:spcPts val="0"/>
              </a:spcAft>
              <a:buSzPts val="1300"/>
              <a:buChar char="●"/>
            </a:pPr>
            <a:r>
              <a:rPr lang="en"/>
              <a:t>Designing  </a:t>
            </a:r>
            <a:r>
              <a:rPr lang="en"/>
              <a:t>web page</a:t>
            </a:r>
            <a:r>
              <a:rPr lang="en"/>
              <a:t> and Customizing the elements on the canvas to customize their properties, such as text, styles, colors, and sizes</a:t>
            </a:r>
            <a:endParaRPr/>
          </a:p>
          <a:p>
            <a:pPr indent="-311150" lvl="0" marL="457200" rtl="0" algn="l">
              <a:spcBef>
                <a:spcPts val="0"/>
              </a:spcBef>
              <a:spcAft>
                <a:spcPts val="0"/>
              </a:spcAft>
              <a:buSzPts val="1300"/>
              <a:buChar char="●"/>
            </a:pPr>
            <a:r>
              <a:rPr lang="en"/>
              <a:t>Installing the AWS API Connector plugin: In the "Plugins" tab, searching for the "AWS API Connector" plugin.</a:t>
            </a:r>
            <a:endParaRPr/>
          </a:p>
          <a:p>
            <a:pPr indent="-311150" lvl="0" marL="457200" rtl="0" algn="l">
              <a:spcBef>
                <a:spcPts val="0"/>
              </a:spcBef>
              <a:spcAft>
                <a:spcPts val="0"/>
              </a:spcAft>
              <a:buSzPts val="1300"/>
              <a:buChar char="●"/>
            </a:pPr>
            <a:r>
              <a:rPr lang="en"/>
              <a:t>Create workflows by selecting an element, choosing an event (e.g., button click), and specifying the actions or conditions to be performed. Setting up the appropriate workflows to trigger the API calls</a:t>
            </a:r>
            <a:endParaRPr/>
          </a:p>
          <a:p>
            <a:pPr indent="-311150" lvl="0" marL="457200" rtl="0" algn="l">
              <a:spcBef>
                <a:spcPts val="0"/>
              </a:spcBef>
              <a:spcAft>
                <a:spcPts val="0"/>
              </a:spcAft>
              <a:buSzPts val="1300"/>
              <a:buChar char="●"/>
            </a:pPr>
            <a:r>
              <a:rPr lang="en"/>
              <a:t>Using API data in Bubble.io: Once the API call is made, we can handle the API response within Bubble.io. This allows displaying models test results on the webpage.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 </a:t>
            </a:r>
            <a:endParaRPr/>
          </a:p>
        </p:txBody>
      </p:sp>
      <p:sp>
        <p:nvSpPr>
          <p:cNvPr id="332" name="Google Shape;332;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Heart Disease datasets contains more indicators than the Stroke dataset. </a:t>
            </a:r>
            <a:endParaRPr sz="1700"/>
          </a:p>
          <a:p>
            <a:pPr indent="-336550" lvl="0" marL="457200" rtl="0" algn="l">
              <a:spcBef>
                <a:spcPts val="0"/>
              </a:spcBef>
              <a:spcAft>
                <a:spcPts val="0"/>
              </a:spcAft>
              <a:buSzPts val="1700"/>
              <a:buChar char="●"/>
            </a:pPr>
            <a:r>
              <a:rPr lang="en" sz="1700"/>
              <a:t>There are fields in the stroke data set that are more detailed than in Heart Disease Dataset. </a:t>
            </a:r>
            <a:endParaRPr sz="1700"/>
          </a:p>
          <a:p>
            <a:pPr indent="-323850" lvl="1" marL="914400" rtl="0" algn="l">
              <a:spcBef>
                <a:spcPts val="0"/>
              </a:spcBef>
              <a:spcAft>
                <a:spcPts val="0"/>
              </a:spcAft>
              <a:buSzPts val="1500"/>
              <a:buChar char="○"/>
            </a:pPr>
            <a:r>
              <a:rPr lang="en" sz="1500"/>
              <a:t>For example: The smoker dataset allowed subjects to specify what category of smoker they were [ie former smoker, never smoked…]</a:t>
            </a:r>
            <a:endParaRPr sz="1500"/>
          </a:p>
          <a:p>
            <a:pPr indent="-323850" lvl="1" marL="914400" rtl="0" algn="l">
              <a:spcBef>
                <a:spcPts val="0"/>
              </a:spcBef>
              <a:spcAft>
                <a:spcPts val="0"/>
              </a:spcAft>
              <a:buSzPts val="1500"/>
              <a:buChar char="○"/>
            </a:pPr>
            <a:r>
              <a:rPr lang="en" sz="1500"/>
              <a:t>The stroke data set included subjects less than 18 years old</a:t>
            </a:r>
            <a:endParaRPr sz="1500"/>
          </a:p>
          <a:p>
            <a:pPr indent="-336550" lvl="0" marL="457200" rtl="0" algn="l">
              <a:spcBef>
                <a:spcPts val="0"/>
              </a:spcBef>
              <a:spcAft>
                <a:spcPts val="0"/>
              </a:spcAft>
              <a:buSzPts val="1700"/>
              <a:buChar char="●"/>
            </a:pPr>
            <a:r>
              <a:rPr lang="en" sz="1700"/>
              <a:t>The Heart Disease data set included additional demographic fields</a:t>
            </a:r>
            <a:endParaRPr sz="1700"/>
          </a:p>
          <a:p>
            <a:pPr indent="-323850" lvl="1" marL="914400" rtl="0" algn="l">
              <a:spcBef>
                <a:spcPts val="0"/>
              </a:spcBef>
              <a:spcAft>
                <a:spcPts val="0"/>
              </a:spcAft>
              <a:buSzPts val="1500"/>
              <a:buChar char="○"/>
            </a:pPr>
            <a:r>
              <a:rPr lang="en" sz="1500"/>
              <a:t>For example, Race. The majority of the subjects were white</a:t>
            </a:r>
            <a:endParaRPr sz="1500"/>
          </a:p>
          <a:p>
            <a:pPr indent="0" lvl="0" marL="0" rtl="0" algn="l">
              <a:spcBef>
                <a:spcPts val="1200"/>
              </a:spcBef>
              <a:spcAft>
                <a:spcPts val="1200"/>
              </a:spcAft>
              <a:buNone/>
            </a:pPr>
            <a:r>
              <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38" name="Google Shape;338;p48"/>
          <p:cNvSpPr txBox="1"/>
          <p:nvPr>
            <p:ph idx="1" type="body"/>
          </p:nvPr>
        </p:nvSpPr>
        <p:spPr>
          <a:xfrm>
            <a:off x="586850" y="1853850"/>
            <a:ext cx="7831200" cy="24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Models generated from these datasets provide highly accurate ways to measure whether or not a person is at-risk for a stroke or heart disease.</a:t>
            </a:r>
            <a:endParaRPr/>
          </a:p>
          <a:p>
            <a:pPr indent="0" lvl="0" marL="0" rtl="0" algn="l">
              <a:spcBef>
                <a:spcPts val="1200"/>
              </a:spcBef>
              <a:spcAft>
                <a:spcPts val="0"/>
              </a:spcAft>
              <a:buNone/>
            </a:pPr>
            <a:r>
              <a:rPr lang="en"/>
              <a:t>While these models do not definitively determine whether or not a person will have a stroke or contract heart disease, they can be a useful tool for helping physicians and individuals determine whether or not they should take steps to lessen their risk.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344" name="Google Shape;34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Kaggle. (n.d.). Stroke Prediction Dataset. Retrieved from </a:t>
            </a:r>
            <a:r>
              <a:rPr lang="en" u="sng">
                <a:solidFill>
                  <a:schemeClr val="hlink"/>
                </a:solidFill>
                <a:hlinkClick r:id="rId3"/>
              </a:rPr>
              <a:t>https://www.kaggle.com/datasets/fedesoriano/stroke-prediction-dataset?resource=download&amp;select=healthcare-dataset-stroke-data.csv</a:t>
            </a:r>
            <a:endParaRPr/>
          </a:p>
          <a:p>
            <a:pPr indent="-311150" lvl="0" marL="457200" rtl="0" algn="l">
              <a:spcBef>
                <a:spcPts val="0"/>
              </a:spcBef>
              <a:spcAft>
                <a:spcPts val="0"/>
              </a:spcAft>
              <a:buSzPts val="1300"/>
              <a:buChar char="●"/>
            </a:pPr>
            <a:r>
              <a:rPr lang="en"/>
              <a:t>Pytlak, K. (n.d.). Personal Key Indicators of Heart Disease. Retrieved from </a:t>
            </a:r>
            <a:r>
              <a:rPr lang="en" u="sng">
                <a:solidFill>
                  <a:schemeClr val="hlink"/>
                </a:solidFill>
                <a:hlinkClick r:id="rId4"/>
              </a:rPr>
              <a:t>https://www.kaggle.com/datasets/kamilpytlak/personal-key-indicators-of-heart-disease?resource=download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for Data Visualization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Data Visualization:</a:t>
            </a:r>
            <a:endParaRPr/>
          </a:p>
          <a:p>
            <a:pPr indent="-298450" lvl="1" marL="914400" rtl="0" algn="l">
              <a:spcBef>
                <a:spcPts val="0"/>
              </a:spcBef>
              <a:spcAft>
                <a:spcPts val="0"/>
              </a:spcAft>
              <a:buSzPts val="1100"/>
              <a:buChar char="○"/>
            </a:pPr>
            <a:r>
              <a:rPr lang="en"/>
              <a:t>Using Tableau Charts </a:t>
            </a:r>
            <a:r>
              <a:rPr lang="en"/>
              <a:t>to explore the relationships between various factors and stroke and heart failure</a:t>
            </a:r>
            <a:endParaRPr/>
          </a:p>
          <a:p>
            <a:pPr indent="-298450" lvl="1" marL="914400" rtl="0" algn="l">
              <a:spcBef>
                <a:spcPts val="0"/>
              </a:spcBef>
              <a:spcAft>
                <a:spcPts val="0"/>
              </a:spcAft>
              <a:buSzPts val="1100"/>
              <a:buChar char="○"/>
            </a:pPr>
            <a:r>
              <a:rPr lang="en"/>
              <a:t>The charts helps gain deeper insights into the dataset and present findings effectively and targeted to stakeholders</a:t>
            </a:r>
            <a:endParaRPr/>
          </a:p>
          <a:p>
            <a:pPr indent="-298450" lvl="1" marL="914400" rtl="0" algn="l">
              <a:spcBef>
                <a:spcPts val="0"/>
              </a:spcBef>
              <a:spcAft>
                <a:spcPts val="0"/>
              </a:spcAft>
              <a:buSzPts val="1100"/>
              <a:buChar char="○"/>
            </a:pPr>
            <a:r>
              <a:rPr lang="en"/>
              <a:t>Step by Step:</a:t>
            </a:r>
            <a:endParaRPr/>
          </a:p>
          <a:p>
            <a:pPr indent="-298450" lvl="2" marL="1371600" rtl="0" algn="l">
              <a:spcBef>
                <a:spcPts val="0"/>
              </a:spcBef>
              <a:spcAft>
                <a:spcPts val="0"/>
              </a:spcAft>
              <a:buSzPts val="1100"/>
              <a:buChar char="■"/>
            </a:pPr>
            <a:r>
              <a:rPr lang="en"/>
              <a:t>Clean up the data:</a:t>
            </a:r>
            <a:endParaRPr/>
          </a:p>
          <a:p>
            <a:pPr indent="-298450" lvl="3" marL="1828800" rtl="0" algn="l">
              <a:spcBef>
                <a:spcPts val="0"/>
              </a:spcBef>
              <a:spcAft>
                <a:spcPts val="0"/>
              </a:spcAft>
              <a:buSzPts val="1100"/>
              <a:buChar char="●"/>
            </a:pPr>
            <a:r>
              <a:rPr lang="en"/>
              <a:t>Removing duplicates and null values</a:t>
            </a:r>
            <a:endParaRPr/>
          </a:p>
          <a:p>
            <a:pPr indent="-298450" lvl="3" marL="1828800" rtl="0" algn="l">
              <a:spcBef>
                <a:spcPts val="0"/>
              </a:spcBef>
              <a:spcAft>
                <a:spcPts val="0"/>
              </a:spcAft>
              <a:buSzPts val="1100"/>
              <a:buChar char="●"/>
            </a:pPr>
            <a:r>
              <a:rPr lang="en"/>
              <a:t>Correcting Data Formats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Data</a:t>
            </a:r>
            <a:endParaRPr/>
          </a:p>
        </p:txBody>
      </p:sp>
      <p:sp>
        <p:nvSpPr>
          <p:cNvPr id="111" name="Google Shape;111;p17"/>
          <p:cNvSpPr txBox="1"/>
          <p:nvPr/>
        </p:nvSpPr>
        <p:spPr>
          <a:xfrm>
            <a:off x="788125" y="2046350"/>
            <a:ext cx="6830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Stroke Prediction Dataset:</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Predict if a person is likely to suffer from a stroke due by</a:t>
            </a:r>
            <a:r>
              <a:rPr lang="en">
                <a:latin typeface="Lato"/>
                <a:ea typeface="Lato"/>
                <a:cs typeface="Lato"/>
                <a:sym typeface="Lato"/>
              </a:rPr>
              <a:t> analysing demographic, lifestyle choices, and medical information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Analyze the impact of factors such as age, gender, hypertension, smoking status, on stroke occurrence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Heart Disease Prediction Dataset:</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Using the given dataset to determine how likely a person is to contract a heart disease based on a combination of medical information and personal choices. Some of the analyzed variables include BMI, stroke status and sex.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Sample Groups: Stroke Dataset</a:t>
            </a:r>
            <a:endParaRPr/>
          </a:p>
        </p:txBody>
      </p:sp>
      <p:pic>
        <p:nvPicPr>
          <p:cNvPr id="117" name="Google Shape;117;p18"/>
          <p:cNvPicPr preferRelativeResize="0"/>
          <p:nvPr/>
        </p:nvPicPr>
        <p:blipFill rotWithShape="1">
          <a:blip r:embed="rId3">
            <a:alphaModFix/>
          </a:blip>
          <a:srcRect b="0" l="0" r="0" t="4030"/>
          <a:stretch/>
        </p:blipFill>
        <p:spPr>
          <a:xfrm>
            <a:off x="7227125" y="2339649"/>
            <a:ext cx="1847850" cy="1928700"/>
          </a:xfrm>
          <a:prstGeom prst="rect">
            <a:avLst/>
          </a:prstGeom>
          <a:noFill/>
          <a:ln>
            <a:noFill/>
          </a:ln>
        </p:spPr>
      </p:pic>
      <p:pic>
        <p:nvPicPr>
          <p:cNvPr id="118" name="Google Shape;118;p18"/>
          <p:cNvPicPr preferRelativeResize="0"/>
          <p:nvPr/>
        </p:nvPicPr>
        <p:blipFill>
          <a:blip r:embed="rId4">
            <a:alphaModFix/>
          </a:blip>
          <a:stretch>
            <a:fillRect/>
          </a:stretch>
        </p:blipFill>
        <p:spPr>
          <a:xfrm>
            <a:off x="2702400" y="2270538"/>
            <a:ext cx="1876425" cy="2066925"/>
          </a:xfrm>
          <a:prstGeom prst="rect">
            <a:avLst/>
          </a:prstGeom>
          <a:noFill/>
          <a:ln>
            <a:noFill/>
          </a:ln>
        </p:spPr>
      </p:pic>
      <p:pic>
        <p:nvPicPr>
          <p:cNvPr id="119" name="Google Shape;119;p18"/>
          <p:cNvPicPr preferRelativeResize="0"/>
          <p:nvPr/>
        </p:nvPicPr>
        <p:blipFill rotWithShape="1">
          <a:blip r:embed="rId5">
            <a:alphaModFix/>
          </a:blip>
          <a:srcRect b="0" l="11699" r="0" t="10450"/>
          <a:stretch/>
        </p:blipFill>
        <p:spPr>
          <a:xfrm>
            <a:off x="4910525" y="2382787"/>
            <a:ext cx="1984900" cy="1842425"/>
          </a:xfrm>
          <a:prstGeom prst="rect">
            <a:avLst/>
          </a:prstGeom>
          <a:noFill/>
          <a:ln>
            <a:noFill/>
          </a:ln>
        </p:spPr>
      </p:pic>
      <p:pic>
        <p:nvPicPr>
          <p:cNvPr id="120" name="Google Shape;120;p18"/>
          <p:cNvPicPr preferRelativeResize="0"/>
          <p:nvPr/>
        </p:nvPicPr>
        <p:blipFill rotWithShape="1">
          <a:blip r:embed="rId6">
            <a:alphaModFix/>
          </a:blip>
          <a:srcRect b="0" l="0" r="0" t="10007"/>
          <a:stretch/>
        </p:blipFill>
        <p:spPr>
          <a:xfrm>
            <a:off x="0" y="2382799"/>
            <a:ext cx="2628900" cy="19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nvSpPr>
        <p:spPr>
          <a:xfrm>
            <a:off x="5877050" y="888900"/>
            <a:ext cx="24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6" name="Google Shape;126;p19"/>
          <p:cNvSpPr txBox="1"/>
          <p:nvPr/>
        </p:nvSpPr>
        <p:spPr>
          <a:xfrm>
            <a:off x="5997850" y="1553400"/>
            <a:ext cx="2761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As individuals get older, their risk of experiencing cardiovascular diseases tends to increase. This is evident in the graph, which demonstrates that the highest number of affected individuals in the dataset is observed among those aged 70 and above</a:t>
            </a:r>
            <a:endParaRPr>
              <a:latin typeface="Lato"/>
              <a:ea typeface="Lato"/>
              <a:cs typeface="Lato"/>
              <a:sym typeface="Lato"/>
            </a:endParaRPr>
          </a:p>
        </p:txBody>
      </p:sp>
      <p:sp>
        <p:nvSpPr>
          <p:cNvPr id="127" name="Google Shape;127;p19"/>
          <p:cNvSpPr txBox="1"/>
          <p:nvPr/>
        </p:nvSpPr>
        <p:spPr>
          <a:xfrm>
            <a:off x="1648325" y="60400"/>
            <a:ext cx="6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Impact of age on heart disease, hypertension, and stroke: Stroke Dataset</a:t>
            </a:r>
            <a:endParaRPr b="1">
              <a:latin typeface="Lato"/>
              <a:ea typeface="Lato"/>
              <a:cs typeface="Lato"/>
              <a:sym typeface="Lato"/>
            </a:endParaRPr>
          </a:p>
        </p:txBody>
      </p:sp>
      <p:pic>
        <p:nvPicPr>
          <p:cNvPr id="128" name="Google Shape;128;p19"/>
          <p:cNvPicPr preferRelativeResize="0"/>
          <p:nvPr/>
        </p:nvPicPr>
        <p:blipFill>
          <a:blip r:embed="rId3">
            <a:alphaModFix/>
          </a:blip>
          <a:stretch>
            <a:fillRect/>
          </a:stretch>
        </p:blipFill>
        <p:spPr>
          <a:xfrm>
            <a:off x="0" y="707925"/>
            <a:ext cx="5572250" cy="38826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0"/>
          <p:cNvPicPr preferRelativeResize="0"/>
          <p:nvPr/>
        </p:nvPicPr>
        <p:blipFill rotWithShape="1">
          <a:blip r:embed="rId3">
            <a:alphaModFix/>
          </a:blip>
          <a:srcRect b="0" l="0" r="0" t="4039"/>
          <a:stretch/>
        </p:blipFill>
        <p:spPr>
          <a:xfrm>
            <a:off x="298663" y="0"/>
            <a:ext cx="8546674" cy="3040625"/>
          </a:xfrm>
          <a:prstGeom prst="rect">
            <a:avLst/>
          </a:prstGeom>
          <a:noFill/>
          <a:ln>
            <a:noFill/>
          </a:ln>
        </p:spPr>
      </p:pic>
      <p:pic>
        <p:nvPicPr>
          <p:cNvPr id="134" name="Google Shape;134;p20"/>
          <p:cNvPicPr preferRelativeResize="0"/>
          <p:nvPr/>
        </p:nvPicPr>
        <p:blipFill rotWithShape="1">
          <a:blip r:embed="rId4">
            <a:alphaModFix/>
          </a:blip>
          <a:srcRect b="0" l="0" r="0" t="3975"/>
          <a:stretch/>
        </p:blipFill>
        <p:spPr>
          <a:xfrm>
            <a:off x="446638" y="2505425"/>
            <a:ext cx="8250726" cy="257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57913" y="517825"/>
            <a:ext cx="9086075" cy="2936518"/>
          </a:xfrm>
          <a:prstGeom prst="rect">
            <a:avLst/>
          </a:prstGeom>
          <a:noFill/>
          <a:ln>
            <a:noFill/>
          </a:ln>
        </p:spPr>
      </p:pic>
      <p:sp>
        <p:nvSpPr>
          <p:cNvPr id="140" name="Google Shape;140;p21"/>
          <p:cNvSpPr txBox="1"/>
          <p:nvPr/>
        </p:nvSpPr>
        <p:spPr>
          <a:xfrm>
            <a:off x="1864075" y="8625"/>
            <a:ext cx="51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BMI, Glucose Levels and Heart Disease by age group</a:t>
            </a:r>
            <a:endParaRPr b="1">
              <a:latin typeface="Lato"/>
              <a:ea typeface="Lato"/>
              <a:cs typeface="Lato"/>
              <a:sym typeface="Lato"/>
            </a:endParaRPr>
          </a:p>
        </p:txBody>
      </p:sp>
      <p:sp>
        <p:nvSpPr>
          <p:cNvPr id="141" name="Google Shape;141;p21"/>
          <p:cNvSpPr txBox="1"/>
          <p:nvPr/>
        </p:nvSpPr>
        <p:spPr>
          <a:xfrm>
            <a:off x="0" y="3288025"/>
            <a:ext cx="922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colored data markers in the graphs represent individuals with specific health conditions, such as Heart Disease, Hypertension, or Strokes. These markers are used to visually differentiate and highlight the data points corresponding to individuals with these particular conditions.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Through the visualizations, it becomes evident that as individuals age, they become more susceptible to these diseases. The increasing prevalence of the colored data markers as age increases indicates a higher likelihood of developing these conditions among older individuals. This trend is observable across the various visualizations, providing clear evidence of the correlation between age and the risk of developing cardiovascular diseases.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